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sldIdLst>
    <p:sldId id="266" r:id="rId3"/>
    <p:sldId id="261" r:id="rId4"/>
    <p:sldId id="257" r:id="rId5"/>
    <p:sldId id="258" r:id="rId6"/>
    <p:sldId id="259" r:id="rId7"/>
    <p:sldId id="260" r:id="rId8"/>
    <p:sldId id="263" r:id="rId9"/>
    <p:sldId id="264" r:id="rId10"/>
    <p:sldId id="265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A769"/>
    <a:srgbClr val="92D0D0"/>
    <a:srgbClr val="368773"/>
    <a:srgbClr val="6B750C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\Documents\2021\&#1086;&#1087;&#1099;&#1090;&#1099;%202021\&#1072;&#1088;&#1090;&#1087;&#1086;&#1083;&#1080;&#1075;&#1086;&#1085;\&#1082;&#1091;&#1082;&#1091;&#1088;&#1091;&#1079;&#1072;&#1040;&#1088;&#109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[кукурузаАрт.xlsx]кук2021рез!Сводная таблица1</c:name>
    <c:fmtId val="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Влияние ФАО на урожайность и влажность гибридов кукурузы </a:t>
            </a:r>
            <a:r>
              <a:rPr lang="ru-RU" baseline="0"/>
              <a:t>в 2021 г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кук2021рез!$X$2</c:f>
              <c:strCache>
                <c:ptCount val="1"/>
                <c:pt idx="0">
                  <c:v>Среднее по полю Урожайность, зач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кук2021рез!$W$3:$W$23</c:f>
              <c:strCache>
                <c:ptCount val="20"/>
                <c:pt idx="0">
                  <c:v>170</c:v>
                </c:pt>
                <c:pt idx="1">
                  <c:v>180</c:v>
                </c:pt>
                <c:pt idx="2">
                  <c:v>190</c:v>
                </c:pt>
                <c:pt idx="3">
                  <c:v>200</c:v>
                </c:pt>
                <c:pt idx="4">
                  <c:v>210</c:v>
                </c:pt>
                <c:pt idx="5">
                  <c:v>220</c:v>
                </c:pt>
                <c:pt idx="6">
                  <c:v>230</c:v>
                </c:pt>
                <c:pt idx="7">
                  <c:v>240</c:v>
                </c:pt>
                <c:pt idx="8">
                  <c:v>250</c:v>
                </c:pt>
                <c:pt idx="9">
                  <c:v>260</c:v>
                </c:pt>
                <c:pt idx="10">
                  <c:v>270</c:v>
                </c:pt>
                <c:pt idx="11">
                  <c:v>280</c:v>
                </c:pt>
                <c:pt idx="12">
                  <c:v>290</c:v>
                </c:pt>
                <c:pt idx="13">
                  <c:v>300</c:v>
                </c:pt>
                <c:pt idx="14">
                  <c:v>310</c:v>
                </c:pt>
                <c:pt idx="15">
                  <c:v>320</c:v>
                </c:pt>
                <c:pt idx="16">
                  <c:v>330</c:v>
                </c:pt>
                <c:pt idx="17">
                  <c:v>340</c:v>
                </c:pt>
                <c:pt idx="18">
                  <c:v>350</c:v>
                </c:pt>
                <c:pt idx="19">
                  <c:v>360</c:v>
                </c:pt>
              </c:strCache>
            </c:strRef>
          </c:cat>
          <c:val>
            <c:numRef>
              <c:f>кук2021рез!$X$3:$X$23</c:f>
              <c:numCache>
                <c:formatCode>#,##0</c:formatCode>
                <c:ptCount val="20"/>
                <c:pt idx="0">
                  <c:v>7.6381864373656443</c:v>
                </c:pt>
                <c:pt idx="1">
                  <c:v>7.5058970099667786</c:v>
                </c:pt>
                <c:pt idx="2">
                  <c:v>7.8339627711549742</c:v>
                </c:pt>
                <c:pt idx="3">
                  <c:v>6.8925420168067237</c:v>
                </c:pt>
                <c:pt idx="4">
                  <c:v>8.0307308970099687</c:v>
                </c:pt>
                <c:pt idx="5">
                  <c:v>7.5105888867174784</c:v>
                </c:pt>
                <c:pt idx="6">
                  <c:v>8.9225058628102403</c:v>
                </c:pt>
                <c:pt idx="7">
                  <c:v>7.6485391831151075</c:v>
                </c:pt>
                <c:pt idx="8">
                  <c:v>8.0969052737374021</c:v>
                </c:pt>
                <c:pt idx="9">
                  <c:v>7.6901602501465707</c:v>
                </c:pt>
                <c:pt idx="10">
                  <c:v>8.1507074457690063</c:v>
                </c:pt>
                <c:pt idx="11">
                  <c:v>8.2293668164940392</c:v>
                </c:pt>
                <c:pt idx="12">
                  <c:v>8.4435704514363898</c:v>
                </c:pt>
                <c:pt idx="13">
                  <c:v>8.7301083223987295</c:v>
                </c:pt>
                <c:pt idx="14">
                  <c:v>8.1805501270275549</c:v>
                </c:pt>
                <c:pt idx="15">
                  <c:v>9.2083251905413341</c:v>
                </c:pt>
                <c:pt idx="16">
                  <c:v>9.2266513582177065</c:v>
                </c:pt>
                <c:pt idx="17">
                  <c:v>8.9067559116669948</c:v>
                </c:pt>
                <c:pt idx="18">
                  <c:v>9.7683994528043794</c:v>
                </c:pt>
                <c:pt idx="19">
                  <c:v>8.8491254641391457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97-4495-8027-22F8EEDD36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-27"/>
        <c:axId val="59633472"/>
        <c:axId val="59640128"/>
      </c:barChart>
      <c:lineChart>
        <c:grouping val="standard"/>
        <c:varyColors val="0"/>
        <c:ser>
          <c:idx val="1"/>
          <c:order val="1"/>
          <c:tx>
            <c:strRef>
              <c:f>кук2021рез!$Y$2</c:f>
              <c:strCache>
                <c:ptCount val="1"/>
                <c:pt idx="0">
                  <c:v>Среднее по полю Влажность 16.09, 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кук2021рез!$W$3:$W$23</c:f>
              <c:strCache>
                <c:ptCount val="20"/>
                <c:pt idx="0">
                  <c:v>170</c:v>
                </c:pt>
                <c:pt idx="1">
                  <c:v>180</c:v>
                </c:pt>
                <c:pt idx="2">
                  <c:v>190</c:v>
                </c:pt>
                <c:pt idx="3">
                  <c:v>200</c:v>
                </c:pt>
                <c:pt idx="4">
                  <c:v>210</c:v>
                </c:pt>
                <c:pt idx="5">
                  <c:v>220</c:v>
                </c:pt>
                <c:pt idx="6">
                  <c:v>230</c:v>
                </c:pt>
                <c:pt idx="7">
                  <c:v>240</c:v>
                </c:pt>
                <c:pt idx="8">
                  <c:v>250</c:v>
                </c:pt>
                <c:pt idx="9">
                  <c:v>260</c:v>
                </c:pt>
                <c:pt idx="10">
                  <c:v>270</c:v>
                </c:pt>
                <c:pt idx="11">
                  <c:v>280</c:v>
                </c:pt>
                <c:pt idx="12">
                  <c:v>290</c:v>
                </c:pt>
                <c:pt idx="13">
                  <c:v>300</c:v>
                </c:pt>
                <c:pt idx="14">
                  <c:v>310</c:v>
                </c:pt>
                <c:pt idx="15">
                  <c:v>320</c:v>
                </c:pt>
                <c:pt idx="16">
                  <c:v>330</c:v>
                </c:pt>
                <c:pt idx="17">
                  <c:v>340</c:v>
                </c:pt>
                <c:pt idx="18">
                  <c:v>350</c:v>
                </c:pt>
                <c:pt idx="19">
                  <c:v>360</c:v>
                </c:pt>
              </c:strCache>
            </c:strRef>
          </c:cat>
          <c:val>
            <c:numRef>
              <c:f>кук2021рез!$Y$3:$Y$23</c:f>
              <c:numCache>
                <c:formatCode>#,##0</c:formatCode>
                <c:ptCount val="20"/>
                <c:pt idx="0">
                  <c:v>19.600000000000001</c:v>
                </c:pt>
                <c:pt idx="1">
                  <c:v>20.575000000000003</c:v>
                </c:pt>
                <c:pt idx="2">
                  <c:v>19.262499999999999</c:v>
                </c:pt>
                <c:pt idx="3">
                  <c:v>21.75</c:v>
                </c:pt>
                <c:pt idx="4">
                  <c:v>22.274999999999999</c:v>
                </c:pt>
                <c:pt idx="5">
                  <c:v>21.566666666666666</c:v>
                </c:pt>
                <c:pt idx="6">
                  <c:v>22.925000000000001</c:v>
                </c:pt>
                <c:pt idx="7">
                  <c:v>25.549999999999997</c:v>
                </c:pt>
                <c:pt idx="8">
                  <c:v>27.257142857142863</c:v>
                </c:pt>
                <c:pt idx="9">
                  <c:v>26.550000000000004</c:v>
                </c:pt>
                <c:pt idx="10">
                  <c:v>26.939999999999998</c:v>
                </c:pt>
                <c:pt idx="11">
                  <c:v>24.9</c:v>
                </c:pt>
                <c:pt idx="12">
                  <c:v>28.375</c:v>
                </c:pt>
                <c:pt idx="13">
                  <c:v>27.457142857142856</c:v>
                </c:pt>
                <c:pt idx="14">
                  <c:v>30.5</c:v>
                </c:pt>
                <c:pt idx="15">
                  <c:v>29.1</c:v>
                </c:pt>
                <c:pt idx="16">
                  <c:v>31.85</c:v>
                </c:pt>
                <c:pt idx="17">
                  <c:v>30.46</c:v>
                </c:pt>
                <c:pt idx="18">
                  <c:v>29.3</c:v>
                </c:pt>
                <c:pt idx="19">
                  <c:v>34.6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97-4495-8027-22F8EEDD36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563120"/>
        <c:axId val="62562704"/>
      </c:lineChart>
      <c:catAx>
        <c:axId val="5963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640128"/>
        <c:crosses val="autoZero"/>
        <c:auto val="1"/>
        <c:lblAlgn val="ctr"/>
        <c:lblOffset val="100"/>
        <c:noMultiLvlLbl val="0"/>
      </c:catAx>
      <c:valAx>
        <c:axId val="59640128"/>
        <c:scaling>
          <c:orientation val="minMax"/>
          <c:max val="14"/>
          <c:min val="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633472"/>
        <c:crosses val="autoZero"/>
        <c:crossBetween val="between"/>
      </c:valAx>
      <c:valAx>
        <c:axId val="62562704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563120"/>
        <c:crosses val="max"/>
        <c:crossBetween val="between"/>
      </c:valAx>
      <c:catAx>
        <c:axId val="62563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25627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15745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11985" y="31093"/>
            <a:ext cx="3576839" cy="4294019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000" b="1" spc="-5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Подсолнечник</a:t>
            </a:r>
            <a:br>
              <a:rPr lang="ru-RU" dirty="0"/>
            </a:br>
            <a:r>
              <a:rPr lang="ru-RU" dirty="0"/>
              <a:t>Результаты опытов</a:t>
            </a:r>
            <a:br>
              <a:rPr lang="ru-RU" dirty="0"/>
            </a:br>
            <a:r>
              <a:rPr lang="ru-RU" dirty="0"/>
              <a:t>АО Артель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11985" y="4455621"/>
            <a:ext cx="2546466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dirty="0"/>
              <a:t>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3288" y="6461782"/>
            <a:ext cx="8209731" cy="365125"/>
          </a:xfrm>
        </p:spPr>
        <p:txBody>
          <a:bodyPr/>
          <a:lstStyle>
            <a:lvl1pPr>
              <a:defRPr sz="2000" i="0"/>
            </a:lvl1pPr>
          </a:lstStyle>
          <a:p>
            <a:r>
              <a:rPr lang="ru-RU"/>
              <a:t>Ао Артель – с нашими семенами точно в цель</a:t>
            </a:r>
            <a:endParaRPr lang="ru-RU" dirty="0"/>
          </a:p>
        </p:txBody>
      </p:sp>
      <p:pic>
        <p:nvPicPr>
          <p:cNvPr id="11" name="Рисунок 10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6C0956EF-0181-496B-8EC6-213E9BCF44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27983" cy="630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68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B506-7EDF-43E4-A37E-FA4920E861BF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B6AC-A6C7-43A5-9C70-23C1E9F7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86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B506-7EDF-43E4-A37E-FA4920E861BF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B6AC-A6C7-43A5-9C70-23C1E9F7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827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FA0ED-363E-4AE4-B396-E00FFFCFC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C0B713-8B76-454F-9A76-9C2BA0CDF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4BD3F7-70F1-4F81-A75A-5004931E1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BD33-01A2-441C-9CD2-30490D3F2018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C381A0-3986-444A-AFF1-D4465511B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E5B06C-272C-4468-A352-4D059519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8B018-3269-4B68-A396-9769DC4DA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003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4F7946-18E7-49F5-9309-4FE0C6D0D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AABF59-315B-411A-A8D5-C8E05C68D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21F95E-9D15-4555-9EEB-90440E320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BD33-01A2-441C-9CD2-30490D3F2018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A8F850-B6A2-45FD-AA86-17AF9D07D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CC429B-77AF-4A3F-95D3-3796EC5B8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8B018-3269-4B68-A396-9769DC4DA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978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564B4-C71E-4CF7-B3B0-5D8C5B89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21A218-87EA-4C88-967C-F096C6DEF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1899F9-F914-4F9C-8CF1-AD65E607B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BD33-01A2-441C-9CD2-30490D3F2018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C193F3-6D2C-4FA6-82E1-88077F77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A4AE93-2110-4920-9FEA-175D976D1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8B018-3269-4B68-A396-9769DC4DA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464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B4A8C-26F3-4AED-8226-F21B70001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018ACF-D10E-489E-BE2E-9D5A0383A7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506075-9A76-47AB-B39B-541BD14CE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7B2D31-0BFF-421B-8AA8-767BF9B7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BD33-01A2-441C-9CD2-30490D3F2018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E60D1F-F189-4328-BC47-C4A8241D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E996B6-19A3-45DC-B2A8-8FA443A6C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8B018-3269-4B68-A396-9769DC4DA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912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4B0E89-DA32-4DA1-91AE-334B48BA1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F853BA-CE26-4C2C-8F79-1EB04BDFD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C86CBA-7780-41DC-A61A-D57CA6D12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AF09F19-601F-4CB6-BBF0-16568AED66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88DC11-CF33-4333-8F87-B15156CB9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A2DE912-0838-4CBD-858E-846D4C06E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BD33-01A2-441C-9CD2-30490D3F2018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51767B-C6F5-40B8-81B0-95DE3F835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B01DAB-807F-4C63-9FBC-E34A587D5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8B018-3269-4B68-A396-9769DC4DA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371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44B3D2-81AB-4150-8DDB-06C4493E4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2E67E1-4773-43E1-904F-ED865FD6F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BD33-01A2-441C-9CD2-30490D3F2018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E8B9D7-7BEF-46DE-AFCB-B884651D6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5F45B7-FAF7-4D2E-BC4E-D55B1A09A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8B018-3269-4B68-A396-9769DC4DA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405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2741DE7-D03B-413B-8EC5-9514F31C5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BD33-01A2-441C-9CD2-30490D3F2018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9DCD35-71E6-4760-9C5E-0417C4D50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F7F7B4-2E6F-46BA-8C19-7141B5EE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8B018-3269-4B68-A396-9769DC4DA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899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EA409-8E5E-4A9C-89B1-37946565A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EC1D27-68AF-4948-AD0D-E60E999E2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622BDA-E48B-4F71-B656-56E648AA0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322A24-6E64-4B89-B97D-F8D8F9F41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BD33-01A2-441C-9CD2-30490D3F2018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67195C-AD52-46FE-870A-7D3CD0CA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B206EB-76C1-4CC8-BEE5-9DD3F462D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8B018-3269-4B68-A396-9769DC4DA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80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702303"/>
          </a:xfrm>
        </p:spPr>
        <p:txBody>
          <a:bodyPr/>
          <a:lstStyle>
            <a:lvl1pPr algn="ctr">
              <a:defRPr b="1">
                <a:solidFill>
                  <a:srgbClr val="368773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64774"/>
            <a:ext cx="10058400" cy="380432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B6184EC-D638-4A09-9C53-CDDD0CFF2790}"/>
              </a:ext>
            </a:extLst>
          </p:cNvPr>
          <p:cNvSpPr txBox="1">
            <a:spLocks/>
          </p:cNvSpPr>
          <p:nvPr userDrawn="1"/>
        </p:nvSpPr>
        <p:spPr>
          <a:xfrm>
            <a:off x="1526918" y="6388834"/>
            <a:ext cx="82097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2000" i="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/>
              <a:t>Ао</a:t>
            </a:r>
            <a:r>
              <a:rPr lang="ru-RU" dirty="0"/>
              <a:t> Артель – с нашими семенами точно в цель</a:t>
            </a:r>
          </a:p>
        </p:txBody>
      </p:sp>
    </p:spTree>
    <p:extLst>
      <p:ext uri="{BB962C8B-B14F-4D97-AF65-F5344CB8AC3E}">
        <p14:creationId xmlns:p14="http://schemas.microsoft.com/office/powerpoint/2010/main" val="878976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BE208-EB6D-4F2D-B845-6A18C1FDB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33DCC6-D76F-4F4A-A35D-A622CA76BA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84D382-48A6-4616-BFC3-D04D2CB49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DD35F5-25FA-443E-BA43-BF68D863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BD33-01A2-441C-9CD2-30490D3F2018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877310-4CA6-4A10-9382-EABFF9BAF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051B0D-36BF-4377-AD05-82B5ADF14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8B018-3269-4B68-A396-9769DC4DA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048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BD05C-FEC0-4AC4-96DA-D81C3837F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F88B4D-923B-4F7B-9658-F11F4B68F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6F05BE-44C9-4013-A8F8-89C5E2FCE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BD33-01A2-441C-9CD2-30490D3F2018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399A43-E1AE-4F95-838D-1364055E3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C40B21-4B9B-4B8A-A0A0-6DDF0D210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8B018-3269-4B68-A396-9769DC4DA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986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ABF6070-61A7-4C37-ACD9-63458965E6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B0CC7B-61BF-4F64-BC67-8D85695E9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C06848-D119-4A4A-87CD-9671B5BF2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BD33-01A2-441C-9CD2-30490D3F2018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607449-B1E3-4600-B876-A212692CC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E42576-91C2-4FE9-94A1-8016DA4BA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8B018-3269-4B68-A396-9769DC4DA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79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B506-7EDF-43E4-A37E-FA4920E861BF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B6AC-A6C7-43A5-9C70-23C1E9F7233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773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B506-7EDF-43E4-A37E-FA4920E861BF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B6AC-A6C7-43A5-9C70-23C1E9F7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947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B506-7EDF-43E4-A37E-FA4920E861BF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B6AC-A6C7-43A5-9C70-23C1E9F7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163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B506-7EDF-43E4-A37E-FA4920E861BF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B6AC-A6C7-43A5-9C70-23C1E9F7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027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B506-7EDF-43E4-A37E-FA4920E861BF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B6AC-A6C7-43A5-9C70-23C1E9F7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8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EDB506-7EDF-43E4-A37E-FA4920E861BF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8BB6AC-A6C7-43A5-9C70-23C1E9F7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105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B506-7EDF-43E4-A37E-FA4920E861BF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B6AC-A6C7-43A5-9C70-23C1E9F7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84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EDB506-7EDF-43E4-A37E-FA4920E861BF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98BB6AC-A6C7-43A5-9C70-23C1E9F72332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09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E01AA-116C-4933-A224-6D3834A99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DFAA8E-46CD-4ACD-9219-13949484F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A95348-A9F8-4617-83F0-EF710F5A9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CBD33-01A2-441C-9CD2-30490D3F2018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D67D3D-9D39-4BC8-968A-017AF425D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2D119B-E0F9-489D-BD6C-FD1B596D2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8B018-3269-4B68-A396-9769DC4DA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9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87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66548-9CE5-423B-83C5-4A1BA090B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13" y="494522"/>
            <a:ext cx="4114801" cy="611339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  <a:latin typeface="Bahnschrift SemiBold" panose="020B0502040204020203" pitchFamily="34" charset="0"/>
              </a:rPr>
              <a:t>Результаты испытания гибридов кукурузы на площадке </a:t>
            </a:r>
            <a:r>
              <a:rPr lang="ru-RU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Bahnschrift SemiBold" panose="020B0502040204020203" pitchFamily="34" charset="0"/>
              </a:rPr>
              <a:t>АртПолигон</a:t>
            </a: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  <a:latin typeface="Bahnschrift SemiBold" panose="020B0502040204020203" pitchFamily="34" charset="0"/>
              </a:rPr>
              <a:t> Артель 2021</a:t>
            </a:r>
            <a:b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  <a:latin typeface="Bahnschrift SemiBold" panose="020B0502040204020203" pitchFamily="34" charset="0"/>
              </a:rPr>
            </a:br>
            <a:endParaRPr lang="ru-RU" dirty="0">
              <a:solidFill>
                <a:schemeClr val="accent4">
                  <a:lumMod val="40000"/>
                  <a:lumOff val="60000"/>
                </a:schemeClr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5" name="Рисунок 4" descr="Изображение выглядит как растение, овощ&#10;&#10;Автоматически созданное описание">
            <a:extLst>
              <a:ext uri="{FF2B5EF4-FFF2-40B4-BE49-F238E27FC236}">
                <a16:creationId xmlns:a16="http://schemas.microsoft.com/office/drawing/2014/main" id="{E017FC0E-0930-4F08-A337-D1925FD3F6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0"/>
          <a:stretch/>
        </p:blipFill>
        <p:spPr>
          <a:xfrm>
            <a:off x="4245429" y="0"/>
            <a:ext cx="7946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55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D08A3-834E-46B6-AED5-8D6652749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267" y="560439"/>
            <a:ext cx="10058400" cy="702303"/>
          </a:xfrm>
        </p:spPr>
        <p:txBody>
          <a:bodyPr>
            <a:normAutofit fontScale="90000"/>
          </a:bodyPr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1249D4-E157-4918-A771-B413D2D2F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64774"/>
            <a:ext cx="9673389" cy="3804320"/>
          </a:xfrm>
        </p:spPr>
        <p:txBody>
          <a:bodyPr>
            <a:noAutofit/>
          </a:bodyPr>
          <a:lstStyle/>
          <a:p>
            <a:r>
              <a:rPr lang="ru-RU" sz="2800" dirty="0"/>
              <a:t>1. К моменту уборки 16 сентября гибриды находились в технической спелости</a:t>
            </a:r>
          </a:p>
          <a:p>
            <a:r>
              <a:rPr lang="ru-RU" sz="2800" dirty="0"/>
              <a:t>2. Средняя урожайность гибридов площадки 8,2 т/га в 2021 году</a:t>
            </a:r>
          </a:p>
          <a:p>
            <a:r>
              <a:rPr lang="ru-RU" sz="2800" dirty="0"/>
              <a:t>3. Средняя урожайность гибридов площадки за 7 лет – 8,6 т/га</a:t>
            </a:r>
          </a:p>
          <a:p>
            <a:r>
              <a:rPr lang="ru-RU" sz="2800" dirty="0"/>
              <a:t>4. Отмечено две точки подъема урожайности гибридов в зависимости от ФАО – 230 (свыше 8 </a:t>
            </a:r>
            <a:r>
              <a:rPr lang="ru-RU" sz="2800" dirty="0" err="1"/>
              <a:t>тн</a:t>
            </a:r>
            <a:r>
              <a:rPr lang="ru-RU" sz="2800" dirty="0"/>
              <a:t>/га), 320 ( свыше 9 </a:t>
            </a:r>
            <a:r>
              <a:rPr lang="ru-RU" sz="2800" dirty="0" err="1"/>
              <a:t>тн</a:t>
            </a:r>
            <a:r>
              <a:rPr lang="ru-RU" sz="2800" dirty="0"/>
              <a:t>/га)</a:t>
            </a:r>
          </a:p>
          <a:p>
            <a:endParaRPr lang="ru-RU" sz="2800" dirty="0"/>
          </a:p>
          <a:p>
            <a:r>
              <a:rPr lang="ru-RU" sz="2800" dirty="0"/>
              <a:t> 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07326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C2079A-F904-4E96-8C42-FB461841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461" y="637754"/>
            <a:ext cx="10058400" cy="702303"/>
          </a:xfrm>
        </p:spPr>
        <p:txBody>
          <a:bodyPr>
            <a:normAutofit fontScale="90000"/>
          </a:bodyPr>
          <a:lstStyle/>
          <a:p>
            <a:r>
              <a:rPr lang="ru-RU" dirty="0"/>
              <a:t>Исходные данные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2052C4-1C9D-427B-A100-6FAC28DEA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59973"/>
            <a:ext cx="10058400" cy="4532671"/>
          </a:xfrm>
        </p:spPr>
        <p:txBody>
          <a:bodyPr>
            <a:normAutofit/>
          </a:bodyPr>
          <a:lstStyle/>
          <a:p>
            <a:r>
              <a:rPr lang="ru-RU" sz="2000" dirty="0"/>
              <a:t>Площадка </a:t>
            </a:r>
            <a:r>
              <a:rPr lang="ru-RU" sz="2000" dirty="0" err="1"/>
              <a:t>Артполигон</a:t>
            </a:r>
            <a:r>
              <a:rPr lang="ru-RU" sz="2000" dirty="0"/>
              <a:t> предназначена для испытания лучших гибридов, предлагаемых селекционерами для нашего региона. На основании результатов за несколько лет принимается решение о формировании гибридного состава для производственных посевов АО Артель.</a:t>
            </a:r>
          </a:p>
          <a:p>
            <a:r>
              <a:rPr lang="ru-RU" sz="2000" dirty="0"/>
              <a:t>Размер делянки 0,024 га.</a:t>
            </a:r>
          </a:p>
          <a:p>
            <a:r>
              <a:rPr lang="ru-RU" sz="2000" dirty="0"/>
              <a:t>Под вспашку внесено 200 кг </a:t>
            </a:r>
            <a:r>
              <a:rPr lang="en-US" sz="2000" dirty="0"/>
              <a:t>NPK(S) 8-20-30(2) +0,5Zn</a:t>
            </a:r>
            <a:r>
              <a:rPr lang="ru-RU" sz="2000" dirty="0"/>
              <a:t>.</a:t>
            </a:r>
          </a:p>
          <a:p>
            <a:r>
              <a:rPr lang="ru-RU" sz="2000" dirty="0"/>
              <a:t>Весной под культивацию 400 л </a:t>
            </a:r>
            <a:r>
              <a:rPr lang="ru-RU" sz="2000" dirty="0" err="1"/>
              <a:t>кас</a:t>
            </a:r>
            <a:r>
              <a:rPr lang="ru-RU" sz="2000" dirty="0"/>
              <a:t>.</a:t>
            </a:r>
          </a:p>
          <a:p>
            <a:r>
              <a:rPr lang="ru-RU" sz="2000" dirty="0"/>
              <a:t>Сев </a:t>
            </a:r>
            <a:r>
              <a:rPr lang="ru-RU" dirty="0"/>
              <a:t>04</a:t>
            </a:r>
            <a:r>
              <a:rPr lang="ru-RU" sz="2000" dirty="0"/>
              <a:t> мая, уборка 16 сентября.</a:t>
            </a:r>
          </a:p>
          <a:p>
            <a:r>
              <a:rPr lang="ru-RU" sz="2000" dirty="0"/>
              <a:t>Гербицидная обработка проводилась препаратом </a:t>
            </a:r>
            <a:r>
              <a:rPr lang="ru-RU" sz="2000" dirty="0" err="1"/>
              <a:t>Майстер</a:t>
            </a:r>
            <a:r>
              <a:rPr lang="ru-RU" sz="2000" dirty="0"/>
              <a:t> </a:t>
            </a:r>
            <a:r>
              <a:rPr lang="ru-RU" sz="2000" dirty="0" err="1"/>
              <a:t>пауэр</a:t>
            </a:r>
            <a:r>
              <a:rPr lang="ru-RU" sz="2000" dirty="0"/>
              <a:t> 1,5 л/га:</a:t>
            </a:r>
          </a:p>
          <a:p>
            <a:r>
              <a:rPr lang="ru-RU" sz="2000" dirty="0"/>
              <a:t>7 сентября с делянок были отобраны образцы для измерения влажности.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722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94CBA5E3-5BF9-4EFB-9E49-C51726E02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52" y="109050"/>
            <a:ext cx="10838448" cy="512387"/>
          </a:xfrm>
        </p:spPr>
        <p:txBody>
          <a:bodyPr>
            <a:noAutofit/>
          </a:bodyPr>
          <a:lstStyle/>
          <a:p>
            <a:pPr algn="ctr"/>
            <a:r>
              <a:rPr lang="ru-RU" sz="4300" dirty="0"/>
              <a:t>Результаты опыта 2021 г АО Артель</a:t>
            </a:r>
          </a:p>
        </p:txBody>
      </p:sp>
      <p:graphicFrame>
        <p:nvGraphicFramePr>
          <p:cNvPr id="11" name="Таблица 12">
            <a:extLst>
              <a:ext uri="{FF2B5EF4-FFF2-40B4-BE49-F238E27FC236}">
                <a16:creationId xmlns:a16="http://schemas.microsoft.com/office/drawing/2014/main" id="{3688259F-4FD8-4308-A8B8-4FCAD3DBFC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411727"/>
              </p:ext>
            </p:extLst>
          </p:nvPr>
        </p:nvGraphicFramePr>
        <p:xfrm>
          <a:off x="757269" y="621437"/>
          <a:ext cx="10838448" cy="536225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8776">
                  <a:extLst>
                    <a:ext uri="{9D8B030D-6E8A-4147-A177-3AD203B41FA5}">
                      <a16:colId xmlns:a16="http://schemas.microsoft.com/office/drawing/2014/main" val="1130590357"/>
                    </a:ext>
                  </a:extLst>
                </a:gridCol>
                <a:gridCol w="1454085">
                  <a:extLst>
                    <a:ext uri="{9D8B030D-6E8A-4147-A177-3AD203B41FA5}">
                      <a16:colId xmlns:a16="http://schemas.microsoft.com/office/drawing/2014/main" val="917114601"/>
                    </a:ext>
                  </a:extLst>
                </a:gridCol>
                <a:gridCol w="1398865">
                  <a:extLst>
                    <a:ext uri="{9D8B030D-6E8A-4147-A177-3AD203B41FA5}">
                      <a16:colId xmlns:a16="http://schemas.microsoft.com/office/drawing/2014/main" val="2061180568"/>
                    </a:ext>
                  </a:extLst>
                </a:gridCol>
                <a:gridCol w="1371257">
                  <a:extLst>
                    <a:ext uri="{9D8B030D-6E8A-4147-A177-3AD203B41FA5}">
                      <a16:colId xmlns:a16="http://schemas.microsoft.com/office/drawing/2014/main" val="1575655880"/>
                    </a:ext>
                  </a:extLst>
                </a:gridCol>
                <a:gridCol w="1426475">
                  <a:extLst>
                    <a:ext uri="{9D8B030D-6E8A-4147-A177-3AD203B41FA5}">
                      <a16:colId xmlns:a16="http://schemas.microsoft.com/office/drawing/2014/main" val="3489324645"/>
                    </a:ext>
                  </a:extLst>
                </a:gridCol>
                <a:gridCol w="1398866">
                  <a:extLst>
                    <a:ext uri="{9D8B030D-6E8A-4147-A177-3AD203B41FA5}">
                      <a16:colId xmlns:a16="http://schemas.microsoft.com/office/drawing/2014/main" val="2430984005"/>
                    </a:ext>
                  </a:extLst>
                </a:gridCol>
                <a:gridCol w="1408069">
                  <a:extLst>
                    <a:ext uri="{9D8B030D-6E8A-4147-A177-3AD203B41FA5}">
                      <a16:colId xmlns:a16="http://schemas.microsoft.com/office/drawing/2014/main" val="1948186092"/>
                    </a:ext>
                  </a:extLst>
                </a:gridCol>
                <a:gridCol w="1362055">
                  <a:extLst>
                    <a:ext uri="{9D8B030D-6E8A-4147-A177-3AD203B41FA5}">
                      <a16:colId xmlns:a16="http://schemas.microsoft.com/office/drawing/2014/main" val="1941167842"/>
                    </a:ext>
                  </a:extLst>
                </a:gridCol>
              </a:tblGrid>
              <a:tr h="5429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Место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Гибрид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Оригинатор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ФАО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Влажность 07.09,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Влажность 16.09,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Урожайность, зач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Масса 1000 зач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62566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П9300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Кортева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2569561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ДКС4014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Байер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5840774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П9610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Кортева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2632305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ЕС Фарадей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Лидея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3602101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Кьянти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Лидея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484961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Ида МГТ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Вудсток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152016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П9241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Кортева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2956451"/>
                  </a:ext>
                </a:extLst>
              </a:tr>
              <a:tr h="3844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Григри КС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Лидея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2381772"/>
                  </a:ext>
                </a:extLst>
              </a:tr>
              <a:tr h="381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ДКС3969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Байер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9504661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ДКС3595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Байер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4739466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КВС Кашмир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КВС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1735407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ДКС3705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Байер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2568865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ЕС Астероид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Лидея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8133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810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F3A1A-FBA2-4F29-BC66-FE4F555DF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Результаты опыта 2021 АО Артель</a:t>
            </a:r>
          </a:p>
        </p:txBody>
      </p:sp>
      <p:graphicFrame>
        <p:nvGraphicFramePr>
          <p:cNvPr id="5" name="Таблица 12">
            <a:extLst>
              <a:ext uri="{FF2B5EF4-FFF2-40B4-BE49-F238E27FC236}">
                <a16:creationId xmlns:a16="http://schemas.microsoft.com/office/drawing/2014/main" id="{3CA608C3-2329-491E-9514-BDDB6F8D95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4700767"/>
              </p:ext>
            </p:extLst>
          </p:nvPr>
        </p:nvGraphicFramePr>
        <p:xfrm>
          <a:off x="577049" y="807961"/>
          <a:ext cx="10805604" cy="52420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85932">
                  <a:extLst>
                    <a:ext uri="{9D8B030D-6E8A-4147-A177-3AD203B41FA5}">
                      <a16:colId xmlns:a16="http://schemas.microsoft.com/office/drawing/2014/main" val="1130590357"/>
                    </a:ext>
                  </a:extLst>
                </a:gridCol>
                <a:gridCol w="1454085">
                  <a:extLst>
                    <a:ext uri="{9D8B030D-6E8A-4147-A177-3AD203B41FA5}">
                      <a16:colId xmlns:a16="http://schemas.microsoft.com/office/drawing/2014/main" val="917114601"/>
                    </a:ext>
                  </a:extLst>
                </a:gridCol>
                <a:gridCol w="1617078">
                  <a:extLst>
                    <a:ext uri="{9D8B030D-6E8A-4147-A177-3AD203B41FA5}">
                      <a16:colId xmlns:a16="http://schemas.microsoft.com/office/drawing/2014/main" val="2061180568"/>
                    </a:ext>
                  </a:extLst>
                </a:gridCol>
                <a:gridCol w="1153044">
                  <a:extLst>
                    <a:ext uri="{9D8B030D-6E8A-4147-A177-3AD203B41FA5}">
                      <a16:colId xmlns:a16="http://schemas.microsoft.com/office/drawing/2014/main" val="1575655880"/>
                    </a:ext>
                  </a:extLst>
                </a:gridCol>
                <a:gridCol w="1426475">
                  <a:extLst>
                    <a:ext uri="{9D8B030D-6E8A-4147-A177-3AD203B41FA5}">
                      <a16:colId xmlns:a16="http://schemas.microsoft.com/office/drawing/2014/main" val="3489324645"/>
                    </a:ext>
                  </a:extLst>
                </a:gridCol>
                <a:gridCol w="1398866">
                  <a:extLst>
                    <a:ext uri="{9D8B030D-6E8A-4147-A177-3AD203B41FA5}">
                      <a16:colId xmlns:a16="http://schemas.microsoft.com/office/drawing/2014/main" val="2430984005"/>
                    </a:ext>
                  </a:extLst>
                </a:gridCol>
                <a:gridCol w="1408069">
                  <a:extLst>
                    <a:ext uri="{9D8B030D-6E8A-4147-A177-3AD203B41FA5}">
                      <a16:colId xmlns:a16="http://schemas.microsoft.com/office/drawing/2014/main" val="1948186092"/>
                    </a:ext>
                  </a:extLst>
                </a:gridCol>
                <a:gridCol w="1362055">
                  <a:extLst>
                    <a:ext uri="{9D8B030D-6E8A-4147-A177-3AD203B41FA5}">
                      <a16:colId xmlns:a16="http://schemas.microsoft.com/office/drawing/2014/main" val="1941167842"/>
                    </a:ext>
                  </a:extLst>
                </a:gridCol>
              </a:tblGrid>
              <a:tr h="5429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Место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Гибрид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Оригинатор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ФАО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Влажность 07.09,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Влажность 16.09,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Урожайность, зач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Масса 1000 зач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62566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П8307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Кортева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2569561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МАС 38 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Мас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сидс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5840774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П9074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Кортева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2632305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 Телиас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Сингента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3602101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АДЕВЕЙ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Лимагрейн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484961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ЛГ30189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Лимагрейн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152016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ЗП 302 МВ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Золотой Початок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2956451"/>
                  </a:ext>
                </a:extLst>
              </a:tr>
              <a:tr h="4034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ЖАКЛИН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Лимагрейн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2381772"/>
                  </a:ext>
                </a:extLst>
              </a:tr>
              <a:tr h="346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МАС 20 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Мас сидс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9504661"/>
                  </a:ext>
                </a:extLst>
              </a:tr>
              <a:tr h="328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ГС 240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Вудсток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4739466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ЛГ31272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Лимагрейн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1735407"/>
                  </a:ext>
                </a:extLst>
              </a:tr>
              <a:tr h="2630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ИСТЕО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Суффле АГРО РУС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2568865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РЖТ Энедикс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РАЖТ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8133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617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12">
            <a:extLst>
              <a:ext uri="{FF2B5EF4-FFF2-40B4-BE49-F238E27FC236}">
                <a16:creationId xmlns:a16="http://schemas.microsoft.com/office/drawing/2014/main" id="{29650339-2EBE-4EDE-9414-7E99EF58C4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8273648"/>
              </p:ext>
            </p:extLst>
          </p:nvPr>
        </p:nvGraphicFramePr>
        <p:xfrm>
          <a:off x="577049" y="807961"/>
          <a:ext cx="10805604" cy="52420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85932">
                  <a:extLst>
                    <a:ext uri="{9D8B030D-6E8A-4147-A177-3AD203B41FA5}">
                      <a16:colId xmlns:a16="http://schemas.microsoft.com/office/drawing/2014/main" val="1130590357"/>
                    </a:ext>
                  </a:extLst>
                </a:gridCol>
                <a:gridCol w="1454085">
                  <a:extLst>
                    <a:ext uri="{9D8B030D-6E8A-4147-A177-3AD203B41FA5}">
                      <a16:colId xmlns:a16="http://schemas.microsoft.com/office/drawing/2014/main" val="917114601"/>
                    </a:ext>
                  </a:extLst>
                </a:gridCol>
                <a:gridCol w="1617078">
                  <a:extLst>
                    <a:ext uri="{9D8B030D-6E8A-4147-A177-3AD203B41FA5}">
                      <a16:colId xmlns:a16="http://schemas.microsoft.com/office/drawing/2014/main" val="2061180568"/>
                    </a:ext>
                  </a:extLst>
                </a:gridCol>
                <a:gridCol w="1153044">
                  <a:extLst>
                    <a:ext uri="{9D8B030D-6E8A-4147-A177-3AD203B41FA5}">
                      <a16:colId xmlns:a16="http://schemas.microsoft.com/office/drawing/2014/main" val="1575655880"/>
                    </a:ext>
                  </a:extLst>
                </a:gridCol>
                <a:gridCol w="1426475">
                  <a:extLst>
                    <a:ext uri="{9D8B030D-6E8A-4147-A177-3AD203B41FA5}">
                      <a16:colId xmlns:a16="http://schemas.microsoft.com/office/drawing/2014/main" val="3489324645"/>
                    </a:ext>
                  </a:extLst>
                </a:gridCol>
                <a:gridCol w="1398866">
                  <a:extLst>
                    <a:ext uri="{9D8B030D-6E8A-4147-A177-3AD203B41FA5}">
                      <a16:colId xmlns:a16="http://schemas.microsoft.com/office/drawing/2014/main" val="2430984005"/>
                    </a:ext>
                  </a:extLst>
                </a:gridCol>
                <a:gridCol w="1408069">
                  <a:extLst>
                    <a:ext uri="{9D8B030D-6E8A-4147-A177-3AD203B41FA5}">
                      <a16:colId xmlns:a16="http://schemas.microsoft.com/office/drawing/2014/main" val="1948186092"/>
                    </a:ext>
                  </a:extLst>
                </a:gridCol>
                <a:gridCol w="1362055">
                  <a:extLst>
                    <a:ext uri="{9D8B030D-6E8A-4147-A177-3AD203B41FA5}">
                      <a16:colId xmlns:a16="http://schemas.microsoft.com/office/drawing/2014/main" val="1941167842"/>
                    </a:ext>
                  </a:extLst>
                </a:gridCol>
              </a:tblGrid>
              <a:tr h="5429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Место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Гибрид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Оригинатор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ФАО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Влажность 07.09,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Влажность 16.09,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Урожайность, зач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Масса 1000 зач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62566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КВС Аллегро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КВС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2569561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ДКС3151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Байер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5840774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ДКС3361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Байер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2632305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ДКС4178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Байер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3602101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МАС 24 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Мас сидс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484961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РЖТ Физикс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РАЖТ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152016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КРОСБИ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Лимагрейн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2956451"/>
                  </a:ext>
                </a:extLst>
              </a:tr>
              <a:tr h="4034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КВС Акустика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КВС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2381772"/>
                  </a:ext>
                </a:extLst>
              </a:tr>
              <a:tr h="346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ЗП 232 МВ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Золотой Початок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9504661"/>
                  </a:ext>
                </a:extLst>
              </a:tr>
              <a:tr h="328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Амарок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КВС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4739466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ЗП 182 МВ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Золотой Початок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1735407"/>
                  </a:ext>
                </a:extLst>
              </a:tr>
              <a:tr h="2630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П8500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Кортева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2568865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МАС 34 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Мас сидс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8133399"/>
                  </a:ext>
                </a:extLst>
              </a:tr>
            </a:tbl>
          </a:graphicData>
        </a:graphic>
      </p:graphicFrame>
      <p:sp>
        <p:nvSpPr>
          <p:cNvPr id="10" name="Заголовок 7">
            <a:extLst>
              <a:ext uri="{FF2B5EF4-FFF2-40B4-BE49-F238E27FC236}">
                <a16:creationId xmlns:a16="http://schemas.microsoft.com/office/drawing/2014/main" id="{6DBB66B9-71D4-44B8-95B7-AB70373C2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0"/>
            <a:ext cx="10058400" cy="701675"/>
          </a:xfrm>
        </p:spPr>
        <p:txBody>
          <a:bodyPr>
            <a:noAutofit/>
          </a:bodyPr>
          <a:lstStyle/>
          <a:p>
            <a:pPr algn="ctr"/>
            <a:r>
              <a:rPr lang="ru-RU" sz="4300" dirty="0"/>
              <a:t>Результаты опыта 2021 г АО Артель</a:t>
            </a:r>
          </a:p>
        </p:txBody>
      </p:sp>
    </p:spTree>
    <p:extLst>
      <p:ext uri="{BB962C8B-B14F-4D97-AF65-F5344CB8AC3E}">
        <p14:creationId xmlns:p14="http://schemas.microsoft.com/office/powerpoint/2010/main" val="3318311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62FB746A-7CF4-4AA0-A518-94F236E3B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Таблица 12">
            <a:extLst>
              <a:ext uri="{FF2B5EF4-FFF2-40B4-BE49-F238E27FC236}">
                <a16:creationId xmlns:a16="http://schemas.microsoft.com/office/drawing/2014/main" id="{354E31B3-965C-4825-A09F-3ED774ECD8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894344"/>
              </p:ext>
            </p:extLst>
          </p:nvPr>
        </p:nvGraphicFramePr>
        <p:xfrm>
          <a:off x="577049" y="807961"/>
          <a:ext cx="10805604" cy="53917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85932">
                  <a:extLst>
                    <a:ext uri="{9D8B030D-6E8A-4147-A177-3AD203B41FA5}">
                      <a16:colId xmlns:a16="http://schemas.microsoft.com/office/drawing/2014/main" val="1130590357"/>
                    </a:ext>
                  </a:extLst>
                </a:gridCol>
                <a:gridCol w="1454085">
                  <a:extLst>
                    <a:ext uri="{9D8B030D-6E8A-4147-A177-3AD203B41FA5}">
                      <a16:colId xmlns:a16="http://schemas.microsoft.com/office/drawing/2014/main" val="917114601"/>
                    </a:ext>
                  </a:extLst>
                </a:gridCol>
                <a:gridCol w="1617078">
                  <a:extLst>
                    <a:ext uri="{9D8B030D-6E8A-4147-A177-3AD203B41FA5}">
                      <a16:colId xmlns:a16="http://schemas.microsoft.com/office/drawing/2014/main" val="2061180568"/>
                    </a:ext>
                  </a:extLst>
                </a:gridCol>
                <a:gridCol w="1153044">
                  <a:extLst>
                    <a:ext uri="{9D8B030D-6E8A-4147-A177-3AD203B41FA5}">
                      <a16:colId xmlns:a16="http://schemas.microsoft.com/office/drawing/2014/main" val="1575655880"/>
                    </a:ext>
                  </a:extLst>
                </a:gridCol>
                <a:gridCol w="1426475">
                  <a:extLst>
                    <a:ext uri="{9D8B030D-6E8A-4147-A177-3AD203B41FA5}">
                      <a16:colId xmlns:a16="http://schemas.microsoft.com/office/drawing/2014/main" val="3489324645"/>
                    </a:ext>
                  </a:extLst>
                </a:gridCol>
                <a:gridCol w="1398866">
                  <a:extLst>
                    <a:ext uri="{9D8B030D-6E8A-4147-A177-3AD203B41FA5}">
                      <a16:colId xmlns:a16="http://schemas.microsoft.com/office/drawing/2014/main" val="2430984005"/>
                    </a:ext>
                  </a:extLst>
                </a:gridCol>
                <a:gridCol w="1408069">
                  <a:extLst>
                    <a:ext uri="{9D8B030D-6E8A-4147-A177-3AD203B41FA5}">
                      <a16:colId xmlns:a16="http://schemas.microsoft.com/office/drawing/2014/main" val="1948186092"/>
                    </a:ext>
                  </a:extLst>
                </a:gridCol>
                <a:gridCol w="1362055">
                  <a:extLst>
                    <a:ext uri="{9D8B030D-6E8A-4147-A177-3AD203B41FA5}">
                      <a16:colId xmlns:a16="http://schemas.microsoft.com/office/drawing/2014/main" val="1941167842"/>
                    </a:ext>
                  </a:extLst>
                </a:gridCol>
              </a:tblGrid>
              <a:tr h="5429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Место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Гибрид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Оригинатор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ФАО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Влажность 07.09,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Влажность 16.09,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Урожайность, зач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Масса 1000 зач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62566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ЛГ30179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Лимагрейн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2569561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СКАП 252 СВ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Гибрид СК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5840774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ЗП 192 МВ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Золотой Початок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2632305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П8816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Кортева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3602101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ДКС3088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Байер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484961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Армада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Гибрид СК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152016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РЖТ Ноемикс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РАЖТ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2956451"/>
                  </a:ext>
                </a:extLst>
              </a:tr>
              <a:tr h="4034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ХОТСПОТ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Суффле АГРО РУС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2381772"/>
                  </a:ext>
                </a:extLst>
              </a:tr>
              <a:tr h="346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РЖТ Микси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РАЖТ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9504661"/>
                  </a:ext>
                </a:extLst>
              </a:tr>
              <a:tr h="328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КВС Фернандо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КВС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4739466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Краснодарский 292 АМВ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Гибрид СК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1735407"/>
                  </a:ext>
                </a:extLst>
              </a:tr>
              <a:tr h="2630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Контенто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Саатбау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2568865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 Импульс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Сингента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8133399"/>
                  </a:ext>
                </a:extLst>
              </a:tr>
            </a:tbl>
          </a:graphicData>
        </a:graphic>
      </p:graphicFrame>
      <p:sp>
        <p:nvSpPr>
          <p:cNvPr id="10" name="Заголовок 7">
            <a:extLst>
              <a:ext uri="{FF2B5EF4-FFF2-40B4-BE49-F238E27FC236}">
                <a16:creationId xmlns:a16="http://schemas.microsoft.com/office/drawing/2014/main" id="{01EF3A19-D681-45C6-A729-BE2E2489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0"/>
            <a:ext cx="10058400" cy="701675"/>
          </a:xfrm>
        </p:spPr>
        <p:txBody>
          <a:bodyPr>
            <a:noAutofit/>
          </a:bodyPr>
          <a:lstStyle/>
          <a:p>
            <a:pPr algn="ctr"/>
            <a:r>
              <a:rPr lang="ru-RU" sz="4300" dirty="0"/>
              <a:t>Результаты опыта 2021 г АО Артель</a:t>
            </a:r>
          </a:p>
        </p:txBody>
      </p:sp>
    </p:spTree>
    <p:extLst>
      <p:ext uri="{BB962C8B-B14F-4D97-AF65-F5344CB8AC3E}">
        <p14:creationId xmlns:p14="http://schemas.microsoft.com/office/powerpoint/2010/main" val="1682251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62FB746A-7CF4-4AA0-A518-94F236E3B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Таблица 12">
            <a:extLst>
              <a:ext uri="{FF2B5EF4-FFF2-40B4-BE49-F238E27FC236}">
                <a16:creationId xmlns:a16="http://schemas.microsoft.com/office/drawing/2014/main" id="{1C725B8E-450F-4AB1-8116-8145F3FCA7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5474066"/>
              </p:ext>
            </p:extLst>
          </p:nvPr>
        </p:nvGraphicFramePr>
        <p:xfrm>
          <a:off x="524523" y="638971"/>
          <a:ext cx="10805604" cy="55468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79755">
                  <a:extLst>
                    <a:ext uri="{9D8B030D-6E8A-4147-A177-3AD203B41FA5}">
                      <a16:colId xmlns:a16="http://schemas.microsoft.com/office/drawing/2014/main" val="1130590357"/>
                    </a:ext>
                  </a:extLst>
                </a:gridCol>
                <a:gridCol w="2211279">
                  <a:extLst>
                    <a:ext uri="{9D8B030D-6E8A-4147-A177-3AD203B41FA5}">
                      <a16:colId xmlns:a16="http://schemas.microsoft.com/office/drawing/2014/main" val="917114601"/>
                    </a:ext>
                  </a:extLst>
                </a:gridCol>
                <a:gridCol w="1482571">
                  <a:extLst>
                    <a:ext uri="{9D8B030D-6E8A-4147-A177-3AD203B41FA5}">
                      <a16:colId xmlns:a16="http://schemas.microsoft.com/office/drawing/2014/main" val="2061180568"/>
                    </a:ext>
                  </a:extLst>
                </a:gridCol>
                <a:gridCol w="870012">
                  <a:extLst>
                    <a:ext uri="{9D8B030D-6E8A-4147-A177-3AD203B41FA5}">
                      <a16:colId xmlns:a16="http://schemas.microsoft.com/office/drawing/2014/main" val="1575655880"/>
                    </a:ext>
                  </a:extLst>
                </a:gridCol>
                <a:gridCol w="1292997">
                  <a:extLst>
                    <a:ext uri="{9D8B030D-6E8A-4147-A177-3AD203B41FA5}">
                      <a16:colId xmlns:a16="http://schemas.microsoft.com/office/drawing/2014/main" val="3489324645"/>
                    </a:ext>
                  </a:extLst>
                </a:gridCol>
                <a:gridCol w="1398866">
                  <a:extLst>
                    <a:ext uri="{9D8B030D-6E8A-4147-A177-3AD203B41FA5}">
                      <a16:colId xmlns:a16="http://schemas.microsoft.com/office/drawing/2014/main" val="2430984005"/>
                    </a:ext>
                  </a:extLst>
                </a:gridCol>
                <a:gridCol w="1408069">
                  <a:extLst>
                    <a:ext uri="{9D8B030D-6E8A-4147-A177-3AD203B41FA5}">
                      <a16:colId xmlns:a16="http://schemas.microsoft.com/office/drawing/2014/main" val="1948186092"/>
                    </a:ext>
                  </a:extLst>
                </a:gridCol>
                <a:gridCol w="1362055">
                  <a:extLst>
                    <a:ext uri="{9D8B030D-6E8A-4147-A177-3AD203B41FA5}">
                      <a16:colId xmlns:a16="http://schemas.microsoft.com/office/drawing/2014/main" val="1941167842"/>
                    </a:ext>
                  </a:extLst>
                </a:gridCol>
              </a:tblGrid>
              <a:tr h="5429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Место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Гибрид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Оригинатор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ФАО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Влажность 07.09,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Влажность 16.09,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Урожайность, зач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Масса 1000 зач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62566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П8521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Кортева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2569561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КСС 5290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РАЖТ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5588130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 Озон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Сингента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5840774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РЖТ Моторикс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РАЖТ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2632305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ДКС3006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Байер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3602101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ЛГ30215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Лимагрейн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484961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РЖТ Галифакс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РАЖТ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152016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 Феномен элевейшн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Сингента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2956451"/>
                  </a:ext>
                </a:extLst>
              </a:tr>
              <a:tr h="4034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 Чоринтос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Сингента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2381772"/>
                  </a:ext>
                </a:extLst>
              </a:tr>
              <a:tr h="346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 Скорпиус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Сингента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9504661"/>
                  </a:ext>
                </a:extLst>
              </a:tr>
              <a:tr h="328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КВС Кавалер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КВС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4739466"/>
                  </a:ext>
                </a:extLst>
              </a:tr>
              <a:tr h="2620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Авалон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Золотой Початок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1735407"/>
                  </a:ext>
                </a:extLst>
              </a:tr>
              <a:tr h="2630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ДКС3108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Байер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2568865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ЕС Косталейшн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Лидея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8133399"/>
                  </a:ext>
                </a:extLst>
              </a:tr>
            </a:tbl>
          </a:graphicData>
        </a:graphic>
      </p:graphicFrame>
      <p:sp>
        <p:nvSpPr>
          <p:cNvPr id="10" name="Заголовок 7">
            <a:extLst>
              <a:ext uri="{FF2B5EF4-FFF2-40B4-BE49-F238E27FC236}">
                <a16:creationId xmlns:a16="http://schemas.microsoft.com/office/drawing/2014/main" id="{362D8F55-A54C-4A96-B583-A25C9ACDB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0"/>
            <a:ext cx="10058400" cy="701675"/>
          </a:xfrm>
        </p:spPr>
        <p:txBody>
          <a:bodyPr>
            <a:noAutofit/>
          </a:bodyPr>
          <a:lstStyle/>
          <a:p>
            <a:pPr algn="ctr"/>
            <a:r>
              <a:rPr lang="ru-RU" sz="4300" dirty="0"/>
              <a:t>Результаты опыта 2021 г АО Артель</a:t>
            </a:r>
          </a:p>
        </p:txBody>
      </p:sp>
    </p:spTree>
    <p:extLst>
      <p:ext uri="{BB962C8B-B14F-4D97-AF65-F5344CB8AC3E}">
        <p14:creationId xmlns:p14="http://schemas.microsoft.com/office/powerpoint/2010/main" val="994760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62FB746A-7CF4-4AA0-A518-94F236E3B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Таблица 12">
            <a:extLst>
              <a:ext uri="{FF2B5EF4-FFF2-40B4-BE49-F238E27FC236}">
                <a16:creationId xmlns:a16="http://schemas.microsoft.com/office/drawing/2014/main" id="{1C725B8E-450F-4AB1-8116-8145F3FCA7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3952297"/>
              </p:ext>
            </p:extLst>
          </p:nvPr>
        </p:nvGraphicFramePr>
        <p:xfrm>
          <a:off x="524523" y="638971"/>
          <a:ext cx="10805604" cy="55468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79755">
                  <a:extLst>
                    <a:ext uri="{9D8B030D-6E8A-4147-A177-3AD203B41FA5}">
                      <a16:colId xmlns:a16="http://schemas.microsoft.com/office/drawing/2014/main" val="1130590357"/>
                    </a:ext>
                  </a:extLst>
                </a:gridCol>
                <a:gridCol w="2211279">
                  <a:extLst>
                    <a:ext uri="{9D8B030D-6E8A-4147-A177-3AD203B41FA5}">
                      <a16:colId xmlns:a16="http://schemas.microsoft.com/office/drawing/2014/main" val="917114601"/>
                    </a:ext>
                  </a:extLst>
                </a:gridCol>
                <a:gridCol w="1482571">
                  <a:extLst>
                    <a:ext uri="{9D8B030D-6E8A-4147-A177-3AD203B41FA5}">
                      <a16:colId xmlns:a16="http://schemas.microsoft.com/office/drawing/2014/main" val="2061180568"/>
                    </a:ext>
                  </a:extLst>
                </a:gridCol>
                <a:gridCol w="870012">
                  <a:extLst>
                    <a:ext uri="{9D8B030D-6E8A-4147-A177-3AD203B41FA5}">
                      <a16:colId xmlns:a16="http://schemas.microsoft.com/office/drawing/2014/main" val="1575655880"/>
                    </a:ext>
                  </a:extLst>
                </a:gridCol>
                <a:gridCol w="1292997">
                  <a:extLst>
                    <a:ext uri="{9D8B030D-6E8A-4147-A177-3AD203B41FA5}">
                      <a16:colId xmlns:a16="http://schemas.microsoft.com/office/drawing/2014/main" val="3489324645"/>
                    </a:ext>
                  </a:extLst>
                </a:gridCol>
                <a:gridCol w="1398866">
                  <a:extLst>
                    <a:ext uri="{9D8B030D-6E8A-4147-A177-3AD203B41FA5}">
                      <a16:colId xmlns:a16="http://schemas.microsoft.com/office/drawing/2014/main" val="2430984005"/>
                    </a:ext>
                  </a:extLst>
                </a:gridCol>
                <a:gridCol w="1408069">
                  <a:extLst>
                    <a:ext uri="{9D8B030D-6E8A-4147-A177-3AD203B41FA5}">
                      <a16:colId xmlns:a16="http://schemas.microsoft.com/office/drawing/2014/main" val="1948186092"/>
                    </a:ext>
                  </a:extLst>
                </a:gridCol>
                <a:gridCol w="1362055">
                  <a:extLst>
                    <a:ext uri="{9D8B030D-6E8A-4147-A177-3AD203B41FA5}">
                      <a16:colId xmlns:a16="http://schemas.microsoft.com/office/drawing/2014/main" val="1941167842"/>
                    </a:ext>
                  </a:extLst>
                </a:gridCol>
              </a:tblGrid>
              <a:tr h="5429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Место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Гибрид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Оригинатор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ФАО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Влажность 07.09,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Влажность 16.09,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Урожайность, зач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Масса 1000 зач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62566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ЗП 340 МВ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Золотой Початок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2569561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 Фортаго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Сингента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5588130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 Маримба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Сингента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5840774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 Феномен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Сингента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2632305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 Кардона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Сингента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3602101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Артуро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Саатбау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484961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ДКС3079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Байер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152016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ГС 210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Вудсток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2956451"/>
                  </a:ext>
                </a:extLst>
              </a:tr>
              <a:tr h="4034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Альбирео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Саатбау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2381772"/>
                  </a:ext>
                </a:extLst>
              </a:tr>
              <a:tr h="346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ЛГ30315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Лимагрейн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9504661"/>
                  </a:ext>
                </a:extLst>
              </a:tr>
              <a:tr h="328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ЗП 170 МВ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Золотой Початок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4739466"/>
                  </a:ext>
                </a:extLst>
              </a:tr>
              <a:tr h="2620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Краснодарский 230 АМВ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Гибрид СК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1735407"/>
                  </a:ext>
                </a:extLst>
              </a:tr>
              <a:tr h="2630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ЗП 180 СВ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Золотой Початок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2568865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HSK 1408 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Гибрид СК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8133399"/>
                  </a:ext>
                </a:extLst>
              </a:tr>
            </a:tbl>
          </a:graphicData>
        </a:graphic>
      </p:graphicFrame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B91EF85C-ECA3-4651-A291-F1036D93E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0"/>
            <a:ext cx="10058400" cy="701675"/>
          </a:xfrm>
        </p:spPr>
        <p:txBody>
          <a:bodyPr>
            <a:noAutofit/>
          </a:bodyPr>
          <a:lstStyle/>
          <a:p>
            <a:pPr algn="ctr"/>
            <a:r>
              <a:rPr lang="ru-RU" sz="4300" dirty="0"/>
              <a:t>Результаты опыта 2021 г АО Артель</a:t>
            </a:r>
          </a:p>
        </p:txBody>
      </p:sp>
    </p:spTree>
    <p:extLst>
      <p:ext uri="{BB962C8B-B14F-4D97-AF65-F5344CB8AC3E}">
        <p14:creationId xmlns:p14="http://schemas.microsoft.com/office/powerpoint/2010/main" val="2928716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12">
            <a:extLst>
              <a:ext uri="{FF2B5EF4-FFF2-40B4-BE49-F238E27FC236}">
                <a16:creationId xmlns:a16="http://schemas.microsoft.com/office/drawing/2014/main" id="{1C725B8E-450F-4AB1-8116-8145F3FCA7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769222"/>
              </p:ext>
            </p:extLst>
          </p:nvPr>
        </p:nvGraphicFramePr>
        <p:xfrm>
          <a:off x="524523" y="638971"/>
          <a:ext cx="10805604" cy="238526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79755">
                  <a:extLst>
                    <a:ext uri="{9D8B030D-6E8A-4147-A177-3AD203B41FA5}">
                      <a16:colId xmlns:a16="http://schemas.microsoft.com/office/drawing/2014/main" val="1130590357"/>
                    </a:ext>
                  </a:extLst>
                </a:gridCol>
                <a:gridCol w="2211279">
                  <a:extLst>
                    <a:ext uri="{9D8B030D-6E8A-4147-A177-3AD203B41FA5}">
                      <a16:colId xmlns:a16="http://schemas.microsoft.com/office/drawing/2014/main" val="917114601"/>
                    </a:ext>
                  </a:extLst>
                </a:gridCol>
                <a:gridCol w="1482571">
                  <a:extLst>
                    <a:ext uri="{9D8B030D-6E8A-4147-A177-3AD203B41FA5}">
                      <a16:colId xmlns:a16="http://schemas.microsoft.com/office/drawing/2014/main" val="2061180568"/>
                    </a:ext>
                  </a:extLst>
                </a:gridCol>
                <a:gridCol w="870012">
                  <a:extLst>
                    <a:ext uri="{9D8B030D-6E8A-4147-A177-3AD203B41FA5}">
                      <a16:colId xmlns:a16="http://schemas.microsoft.com/office/drawing/2014/main" val="1575655880"/>
                    </a:ext>
                  </a:extLst>
                </a:gridCol>
                <a:gridCol w="1292997">
                  <a:extLst>
                    <a:ext uri="{9D8B030D-6E8A-4147-A177-3AD203B41FA5}">
                      <a16:colId xmlns:a16="http://schemas.microsoft.com/office/drawing/2014/main" val="3489324645"/>
                    </a:ext>
                  </a:extLst>
                </a:gridCol>
                <a:gridCol w="1398866">
                  <a:extLst>
                    <a:ext uri="{9D8B030D-6E8A-4147-A177-3AD203B41FA5}">
                      <a16:colId xmlns:a16="http://schemas.microsoft.com/office/drawing/2014/main" val="2430984005"/>
                    </a:ext>
                  </a:extLst>
                </a:gridCol>
                <a:gridCol w="1408069">
                  <a:extLst>
                    <a:ext uri="{9D8B030D-6E8A-4147-A177-3AD203B41FA5}">
                      <a16:colId xmlns:a16="http://schemas.microsoft.com/office/drawing/2014/main" val="1948186092"/>
                    </a:ext>
                  </a:extLst>
                </a:gridCol>
                <a:gridCol w="1362055">
                  <a:extLst>
                    <a:ext uri="{9D8B030D-6E8A-4147-A177-3AD203B41FA5}">
                      <a16:colId xmlns:a16="http://schemas.microsoft.com/office/drawing/2014/main" val="1941167842"/>
                    </a:ext>
                  </a:extLst>
                </a:gridCol>
              </a:tblGrid>
              <a:tr h="5429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Место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Гибрид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Оригинатор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ФАО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Влажность 07.09,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Влажность 16.09,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Урожайность, зач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Масса 1000 зач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62566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Амиго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Гибрид СК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2569561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Колоссо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Саатбау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5588130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ЗП 190 МВ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Золотой Початок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5840774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Воронежский 279 СВ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Золотой Початок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2632305"/>
                  </a:ext>
                </a:extLst>
              </a:tr>
              <a:tr h="368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ЗП 200 МВ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Золотой Початок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3602101"/>
                  </a:ext>
                </a:extLst>
              </a:tr>
            </a:tbl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4B7015E-FC5A-440D-8086-4B703DA26B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983784"/>
              </p:ext>
            </p:extLst>
          </p:nvPr>
        </p:nvGraphicFramePr>
        <p:xfrm>
          <a:off x="2762332" y="3146117"/>
          <a:ext cx="5388952" cy="3072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B2AFAC2C-020D-435B-AE2C-C1C1DE0B4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0"/>
            <a:ext cx="10058400" cy="701675"/>
          </a:xfrm>
        </p:spPr>
        <p:txBody>
          <a:bodyPr>
            <a:noAutofit/>
          </a:bodyPr>
          <a:lstStyle/>
          <a:p>
            <a:pPr algn="ctr"/>
            <a:r>
              <a:rPr lang="ru-RU" sz="4300" dirty="0"/>
              <a:t>Результаты опыта 2021 г АО Артель</a:t>
            </a:r>
          </a:p>
        </p:txBody>
      </p:sp>
    </p:spTree>
    <p:extLst>
      <p:ext uri="{BB962C8B-B14F-4D97-AF65-F5344CB8AC3E}">
        <p14:creationId xmlns:p14="http://schemas.microsoft.com/office/powerpoint/2010/main" val="3230335919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4865</TotalTime>
  <Words>1119</Words>
  <Application>Microsoft Office PowerPoint</Application>
  <PresentationFormat>Широкоэкранный</PresentationFormat>
  <Paragraphs>760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Bahnschrift SemiBold</vt:lpstr>
      <vt:lpstr>Calibri</vt:lpstr>
      <vt:lpstr>Calibri Light</vt:lpstr>
      <vt:lpstr>Ретро</vt:lpstr>
      <vt:lpstr>Специальное оформление</vt:lpstr>
      <vt:lpstr>Результаты испытания гибридов кукурузы на площадке АртПолигон Артель 2021 </vt:lpstr>
      <vt:lpstr>Исходные данные</vt:lpstr>
      <vt:lpstr>Результаты опыта 2021 г АО Артель</vt:lpstr>
      <vt:lpstr>Результаты опыта 2021 АО Артель</vt:lpstr>
      <vt:lpstr>Результаты опыта 2021 г АО Артель</vt:lpstr>
      <vt:lpstr>Результаты опыта 2021 г АО Артель</vt:lpstr>
      <vt:lpstr>Результаты опыта 2021 г АО Артель</vt:lpstr>
      <vt:lpstr>Результаты опыта 2021 г АО Артель</vt:lpstr>
      <vt:lpstr>Результаты опыта 2021 г АО Артель</vt:lpstr>
      <vt:lpstr>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Подсолнечник Результаты опытов  АО Артель </dc:title>
  <dc:creator>office2</dc:creator>
  <cp:lastModifiedBy>office2</cp:lastModifiedBy>
  <cp:revision>9</cp:revision>
  <dcterms:created xsi:type="dcterms:W3CDTF">2021-11-08T07:29:13Z</dcterms:created>
  <dcterms:modified xsi:type="dcterms:W3CDTF">2022-02-28T13:20:20Z</dcterms:modified>
</cp:coreProperties>
</file>