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7" r:id="rId5"/>
    <p:sldId id="268" r:id="rId6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69200"/>
    <a:srgbClr val="E28700"/>
    <a:srgbClr val="FF99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Урожайность, зачет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8DA-49F5-BA99-7D0888759F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коптеры ЭЛЮМИС</c:v>
                </c:pt>
                <c:pt idx="1">
                  <c:v>Титус +</c:v>
                </c:pt>
                <c:pt idx="2">
                  <c:v>Элюмис</c:v>
                </c:pt>
                <c:pt idx="3">
                  <c:v>Майстер пауэр</c:v>
                </c:pt>
                <c:pt idx="4">
                  <c:v>Аденго</c:v>
                </c:pt>
                <c:pt idx="5">
                  <c:v>Люмакс</c:v>
                </c:pt>
                <c:pt idx="6">
                  <c:v>Стеллар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9.7340425531914878</c:v>
                </c:pt>
                <c:pt idx="1">
                  <c:v>10.099667774086377</c:v>
                </c:pt>
                <c:pt idx="2">
                  <c:v>10.199999999999999</c:v>
                </c:pt>
                <c:pt idx="3">
                  <c:v>10.360557401255075</c:v>
                </c:pt>
                <c:pt idx="4">
                  <c:v>10.809800664451828</c:v>
                </c:pt>
                <c:pt idx="5">
                  <c:v>10.967607973421927</c:v>
                </c:pt>
                <c:pt idx="6">
                  <c:v>11.256319514661275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88-425D-B475-E711687A70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axId val="1105662383"/>
        <c:axId val="1105674863"/>
      </c:barChart>
      <c:catAx>
        <c:axId val="11056623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5674863"/>
        <c:crosses val="autoZero"/>
        <c:auto val="1"/>
        <c:lblAlgn val="ctr"/>
        <c:lblOffset val="100"/>
        <c:noMultiLvlLbl val="0"/>
      </c:catAx>
      <c:valAx>
        <c:axId val="1105674863"/>
        <c:scaling>
          <c:orientation val="minMax"/>
          <c:min val="0"/>
        </c:scaling>
        <c:delete val="0"/>
        <c:axPos val="b"/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56623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Урожайность, зачет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8DA-49F5-BA99-7D0888759F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коптеры ЭЛЮМИС</c:v>
                </c:pt>
                <c:pt idx="1">
                  <c:v>Титус +</c:v>
                </c:pt>
                <c:pt idx="2">
                  <c:v>Элюмис</c:v>
                </c:pt>
                <c:pt idx="3">
                  <c:v>Майстер пауэр</c:v>
                </c:pt>
                <c:pt idx="4">
                  <c:v>Аденго</c:v>
                </c:pt>
                <c:pt idx="5">
                  <c:v>Люмакс</c:v>
                </c:pt>
                <c:pt idx="6">
                  <c:v>Стеллар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9.7340425531914878</c:v>
                </c:pt>
                <c:pt idx="1">
                  <c:v>10.099667774086377</c:v>
                </c:pt>
                <c:pt idx="2">
                  <c:v>10.199999999999999</c:v>
                </c:pt>
                <c:pt idx="3">
                  <c:v>10.360557401255075</c:v>
                </c:pt>
                <c:pt idx="4">
                  <c:v>10.809800664451828</c:v>
                </c:pt>
                <c:pt idx="5">
                  <c:v>10.967607973421927</c:v>
                </c:pt>
                <c:pt idx="6">
                  <c:v>11.256319514661275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88-425D-B475-E711687A70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axId val="1105662383"/>
        <c:axId val="1105674863"/>
      </c:barChart>
      <c:catAx>
        <c:axId val="11056623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5674863"/>
        <c:crosses val="autoZero"/>
        <c:auto val="1"/>
        <c:lblAlgn val="ctr"/>
        <c:lblOffset val="100"/>
        <c:noMultiLvlLbl val="0"/>
      </c:catAx>
      <c:valAx>
        <c:axId val="1105674863"/>
        <c:scaling>
          <c:orientation val="minMax"/>
          <c:min val="0"/>
        </c:scaling>
        <c:delete val="0"/>
        <c:axPos val="b"/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56623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0.06751</cdr:x>
      <cdr:y>0.0487</cdr:y>
    </cdr:from>
    <cdr:to>
      <cdr:x>0.97517</cdr:x>
      <cdr:y>0.38881</cdr:y>
    </cdr:to>
    <cdr:sp macro="" textlink="">
      <cdr:nvSpPr>
        <cdr:cNvPr id="2" name="Прямоугольник: скругленные углы 1">
          <a:extLst xmlns:a="http://schemas.openxmlformats.org/drawingml/2006/main">
            <a:ext uri="{FF2B5EF4-FFF2-40B4-BE49-F238E27FC236}">
              <a16:creationId xmlns:a16="http://schemas.microsoft.com/office/drawing/2014/main" id="{37456A50-6A8F-40FC-9204-7C1B3246A81E}"/>
            </a:ext>
          </a:extLst>
        </cdr:cNvPr>
        <cdr:cNvSpPr/>
      </cdr:nvSpPr>
      <cdr:spPr>
        <a:xfrm xmlns:a="http://schemas.openxmlformats.org/drawingml/2006/main">
          <a:off x="509315" y="195910"/>
          <a:ext cx="6847179" cy="136815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76200">
          <a:solidFill>
            <a:srgbClr val="FF33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0.06751</cdr:x>
      <cdr:y>0.0487</cdr:y>
    </cdr:from>
    <cdr:to>
      <cdr:x>0.97517</cdr:x>
      <cdr:y>0.38881</cdr:y>
    </cdr:to>
    <cdr:sp macro="" textlink="">
      <cdr:nvSpPr>
        <cdr:cNvPr id="2" name="Прямоугольник: скругленные углы 1">
          <a:extLst xmlns:a="http://schemas.openxmlformats.org/drawingml/2006/main">
            <a:ext uri="{FF2B5EF4-FFF2-40B4-BE49-F238E27FC236}">
              <a16:creationId xmlns:a16="http://schemas.microsoft.com/office/drawing/2014/main" id="{37456A50-6A8F-40FC-9204-7C1B3246A81E}"/>
            </a:ext>
          </a:extLst>
        </cdr:cNvPr>
        <cdr:cNvSpPr/>
      </cdr:nvSpPr>
      <cdr:spPr>
        <a:xfrm xmlns:a="http://schemas.openxmlformats.org/drawingml/2006/main">
          <a:off x="509315" y="195910"/>
          <a:ext cx="6847179" cy="136815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76200">
          <a:solidFill>
            <a:srgbClr val="FF33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94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0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78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03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42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38140"/>
          </a:xfrm>
        </p:spPr>
        <p:txBody>
          <a:bodyPr/>
          <a:lstStyle>
            <a:lvl1pPr>
              <a:defRPr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60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7362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1" dirty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67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671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42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80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D3B948C-6AAF-4E55-94AD-F4FB9B85827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04" y="142050"/>
            <a:ext cx="1310293" cy="1280777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-1" y="6459786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4496" y="286605"/>
            <a:ext cx="6892263" cy="91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63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A9DC31B-CD8B-4994-890D-6326A4AC0509}"/>
              </a:ext>
            </a:extLst>
          </p:cNvPr>
          <p:cNvSpPr txBox="1"/>
          <p:nvPr/>
        </p:nvSpPr>
        <p:spPr>
          <a:xfrm>
            <a:off x="1619672" y="188640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Селитра или КАС в предпосевную под кукурузу? Не имеет значения</a:t>
            </a: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DC880437-23A9-4146-848E-49305261CC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943807"/>
              </p:ext>
            </p:extLst>
          </p:nvPr>
        </p:nvGraphicFramePr>
        <p:xfrm>
          <a:off x="251520" y="2276872"/>
          <a:ext cx="8352928" cy="3252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916504988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864024566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24848862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03347691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446290364"/>
                    </a:ext>
                  </a:extLst>
                </a:gridCol>
              </a:tblGrid>
              <a:tr h="1619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Вариант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Влажность,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Урожайность зачетная, </a:t>
                      </a:r>
                      <a:r>
                        <a:rPr lang="ru-RU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тн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Прибавка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0795590"/>
                  </a:ext>
                </a:extLst>
              </a:tr>
              <a:tr h="810437"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НПК 190 селитры + 300 КАС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4834466"/>
                  </a:ext>
                </a:extLst>
              </a:tr>
              <a:tr h="810437"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НПК 450 КАС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048575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5F9F29-A406-402B-9795-5403B4B5D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Комплексное удобрение увеличило урожайность кукурузы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D332D0F2-1EEE-45D9-A8A4-B05BC8CFAD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867765"/>
              </p:ext>
            </p:extLst>
          </p:nvPr>
        </p:nvGraphicFramePr>
        <p:xfrm>
          <a:off x="822325" y="1846263"/>
          <a:ext cx="7544432" cy="352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8190">
                  <a:extLst>
                    <a:ext uri="{9D8B030D-6E8A-4147-A177-3AD203B41FA5}">
                      <a16:colId xmlns:a16="http://schemas.microsoft.com/office/drawing/2014/main" val="4239920047"/>
                    </a:ext>
                  </a:extLst>
                </a:gridCol>
                <a:gridCol w="1675501">
                  <a:extLst>
                    <a:ext uri="{9D8B030D-6E8A-4147-A177-3AD203B41FA5}">
                      <a16:colId xmlns:a16="http://schemas.microsoft.com/office/drawing/2014/main" val="37558904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359906461"/>
                    </a:ext>
                  </a:extLst>
                </a:gridCol>
                <a:gridCol w="2354597">
                  <a:extLst>
                    <a:ext uri="{9D8B030D-6E8A-4147-A177-3AD203B41FA5}">
                      <a16:colId xmlns:a16="http://schemas.microsoft.com/office/drawing/2014/main" val="2059470950"/>
                    </a:ext>
                  </a:extLst>
                </a:gridCol>
              </a:tblGrid>
              <a:tr h="1175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Названия вариантов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Урожайность зачетная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Прибавка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Дополнительная прибыль рублей с га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58521"/>
                  </a:ext>
                </a:extLst>
              </a:tr>
              <a:tr h="117565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НПК 450 КАС + микро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Лебозол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Квадро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5898864"/>
                  </a:ext>
                </a:extLst>
              </a:tr>
              <a:tr h="117565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НПК 450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1146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374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D96FDB-52E1-45BA-A887-6D73AAAD7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Повышение нормы свыше </a:t>
            </a:r>
            <a:r>
              <a:rPr lang="en-US" sz="3600" dirty="0"/>
              <a:t>N200P40K60 </a:t>
            </a:r>
            <a:r>
              <a:rPr lang="ru-RU" sz="3600" dirty="0"/>
              <a:t>не привело к увеличению урожайности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17AAE591-8FA3-4EE7-83E2-D6E782AF1A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747108"/>
              </p:ext>
            </p:extLst>
          </p:nvPr>
        </p:nvGraphicFramePr>
        <p:xfrm>
          <a:off x="792485" y="1628800"/>
          <a:ext cx="7574274" cy="4248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7137">
                  <a:extLst>
                    <a:ext uri="{9D8B030D-6E8A-4147-A177-3AD203B41FA5}">
                      <a16:colId xmlns:a16="http://schemas.microsoft.com/office/drawing/2014/main" val="1077246859"/>
                    </a:ext>
                  </a:extLst>
                </a:gridCol>
                <a:gridCol w="3787137">
                  <a:extLst>
                    <a:ext uri="{9D8B030D-6E8A-4147-A177-3AD203B41FA5}">
                      <a16:colId xmlns:a16="http://schemas.microsoft.com/office/drawing/2014/main" val="417314266"/>
                    </a:ext>
                  </a:extLst>
                </a:gridCol>
              </a:tblGrid>
              <a:tr h="6571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Вариант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Урожайность зачетная, т/га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2872501"/>
                  </a:ext>
                </a:extLst>
              </a:tr>
              <a:tr h="45542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НПК 450 КАС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5824255"/>
                  </a:ext>
                </a:extLst>
              </a:tr>
              <a:tr h="45542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НПК 450 КАС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8974415"/>
                  </a:ext>
                </a:extLst>
              </a:tr>
              <a:tr h="45542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НПК 450 КАС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4845015"/>
                  </a:ext>
                </a:extLst>
              </a:tr>
              <a:tr h="45542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НПК 450 КАС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1914084"/>
                  </a:ext>
                </a:extLst>
              </a:tr>
              <a:tr h="45542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 НПК 450 КАС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8674964"/>
                  </a:ext>
                </a:extLst>
              </a:tr>
              <a:tr h="65711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НПК нутричардж 450 КАС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3965357"/>
                  </a:ext>
                </a:extLst>
              </a:tr>
              <a:tr h="65711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НПК 450 КАС KCl 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9496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807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93369A-5EE4-4CB5-A405-4F00124CC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Влияние гербицида на урожайность кукурузы, </a:t>
            </a:r>
            <a:r>
              <a:rPr lang="ru-RU" dirty="0" err="1"/>
              <a:t>тн</a:t>
            </a:r>
            <a:r>
              <a:rPr lang="ru-RU" dirty="0"/>
              <a:t>/га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33E1F74-962F-4E99-ABC4-62CECBC78C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830250"/>
              </p:ext>
            </p:extLst>
          </p:nvPr>
        </p:nvGraphicFramePr>
        <p:xfrm>
          <a:off x="822325" y="1556791"/>
          <a:ext cx="7543800" cy="4824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4311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93369A-5EE4-4CB5-A405-4F00124CC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Влияние гербицида на урожайность кукурузы, </a:t>
            </a:r>
            <a:r>
              <a:rPr lang="ru-RU" dirty="0" err="1"/>
              <a:t>тн</a:t>
            </a:r>
            <a:r>
              <a:rPr lang="ru-RU" dirty="0"/>
              <a:t>/га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33E1F74-962F-4E99-ABC4-62CECBC78C4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22325" y="1556791"/>
          <a:ext cx="7543800" cy="4824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194829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соя байер" id="{089DB48D-B072-4C98-83ED-6165B90C4EA6}" vid="{4AEBA857-40E7-40A7-8D9B-8ACCA43137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9716</TotalTime>
  <Words>145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Ретро</vt:lpstr>
      <vt:lpstr>Презентация PowerPoint</vt:lpstr>
      <vt:lpstr>Комплексное удобрение увеличило урожайность кукурузы</vt:lpstr>
      <vt:lpstr>Повышение нормы свыше N200P40K60 не привело к увеличению урожайности</vt:lpstr>
      <vt:lpstr>Влияние гербицида на урожайность кукурузы, тн/га</vt:lpstr>
      <vt:lpstr>Влияние гербицида на урожайность кукурузы, тн/га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Дарья</dc:creator>
  <cp:lastModifiedBy>Пользователь Windows</cp:lastModifiedBy>
  <cp:revision>183</cp:revision>
  <cp:lastPrinted>2018-04-26T09:15:14Z</cp:lastPrinted>
  <dcterms:created xsi:type="dcterms:W3CDTF">2018-01-10T06:57:28Z</dcterms:created>
  <dcterms:modified xsi:type="dcterms:W3CDTF">2020-12-03T13:24:48Z</dcterms:modified>
</cp:coreProperties>
</file>